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80" r:id="rId2"/>
    <p:sldId id="327" r:id="rId3"/>
    <p:sldId id="290" r:id="rId4"/>
    <p:sldId id="336" r:id="rId5"/>
    <p:sldId id="392" r:id="rId6"/>
    <p:sldId id="393" r:id="rId7"/>
    <p:sldId id="394" r:id="rId8"/>
    <p:sldId id="395" r:id="rId9"/>
    <p:sldId id="396" r:id="rId10"/>
    <p:sldId id="329" r:id="rId11"/>
    <p:sldId id="397" r:id="rId12"/>
    <p:sldId id="403" r:id="rId13"/>
    <p:sldId id="398" r:id="rId14"/>
    <p:sldId id="399" r:id="rId15"/>
    <p:sldId id="400" r:id="rId16"/>
    <p:sldId id="401" r:id="rId17"/>
    <p:sldId id="402" r:id="rId18"/>
    <p:sldId id="414" r:id="rId19"/>
    <p:sldId id="283" r:id="rId20"/>
    <p:sldId id="349" r:id="rId21"/>
    <p:sldId id="405" r:id="rId22"/>
    <p:sldId id="406" r:id="rId23"/>
    <p:sldId id="407" r:id="rId24"/>
    <p:sldId id="408" r:id="rId25"/>
    <p:sldId id="412" r:id="rId26"/>
    <p:sldId id="413" r:id="rId27"/>
    <p:sldId id="368" r:id="rId28"/>
    <p:sldId id="409" r:id="rId29"/>
    <p:sldId id="410" r:id="rId30"/>
    <p:sldId id="411" r:id="rId31"/>
    <p:sldId id="353" r:id="rId32"/>
    <p:sldId id="328" r:id="rId33"/>
    <p:sldId id="404" r:id="rId34"/>
    <p:sldId id="289" r:id="rId35"/>
    <p:sldId id="31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7BF"/>
    <a:srgbClr val="A02020"/>
    <a:srgbClr val="918D9A"/>
    <a:srgbClr val="6C6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1" autoAdjust="0"/>
    <p:restoredTop sz="80764" autoAdjust="0"/>
  </p:normalViewPr>
  <p:slideViewPr>
    <p:cSldViewPr snapToGrid="0">
      <p:cViewPr varScale="1">
        <p:scale>
          <a:sx n="129" d="100"/>
          <a:sy n="129" d="100"/>
        </p:scale>
        <p:origin x="542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32BBA-DF06-4ACA-A1B1-F3CCD2D4CEF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B9B5A-0F90-4F9F-AC00-796C133CB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1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389467" y="4260850"/>
            <a:ext cx="6309360" cy="457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389467" y="4260850"/>
            <a:ext cx="6309360" cy="457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832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389467" y="4260850"/>
            <a:ext cx="6309360" cy="457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05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389467" y="4260850"/>
            <a:ext cx="6309360" cy="457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2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389467" y="4260850"/>
            <a:ext cx="6309360" cy="457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269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5D18A2A1-186A-FD5B-4001-7CB85F27A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>
            <a:extLst>
              <a:ext uri="{FF2B5EF4-FFF2-40B4-BE49-F238E27FC236}">
                <a16:creationId xmlns:a16="http://schemas.microsoft.com/office/drawing/2014/main" id="{561B4DE0-54AE-4143-A16A-A0CAC8CE94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0:notes">
            <a:extLst>
              <a:ext uri="{FF2B5EF4-FFF2-40B4-BE49-F238E27FC236}">
                <a16:creationId xmlns:a16="http://schemas.microsoft.com/office/drawing/2014/main" id="{B62BD240-EF12-4A9D-7899-95A2841028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467" y="4260850"/>
            <a:ext cx="6309360" cy="457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>
            <a:extLst>
              <a:ext uri="{FF2B5EF4-FFF2-40B4-BE49-F238E27FC236}">
                <a16:creationId xmlns:a16="http://schemas.microsoft.com/office/drawing/2014/main" id="{818EB93A-D324-AFF3-8C1E-7866F409C2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43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B9B5A-0F90-4F9F-AC00-796C133CB8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21:notes"/>
          <p:cNvSpPr txBox="1">
            <a:spLocks noGrp="1"/>
          </p:cNvSpPr>
          <p:nvPr>
            <p:ph type="body" idx="1"/>
          </p:nvPr>
        </p:nvSpPr>
        <p:spPr>
          <a:xfrm>
            <a:off x="389467" y="4260850"/>
            <a:ext cx="6309360" cy="457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23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71362F3E-624C-4C13-8F0E-FF9E1B7FD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8391" y="432078"/>
            <a:ext cx="11438374" cy="105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7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58390" y="1602416"/>
            <a:ext cx="5362471" cy="1633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7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4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0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35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4060827"/>
            <a:ext cx="10515600" cy="22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200" b="1" u="sng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picture containing indoor, table, wall&#10;&#10;Description automatically generated">
            <a:extLst>
              <a:ext uri="{FF2B5EF4-FFF2-40B4-BE49-F238E27FC236}">
                <a16:creationId xmlns:a16="http://schemas.microsoft.com/office/drawing/2014/main" id="{0B447CC6-CA1C-4492-86DB-18F699BF5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9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4ED3D-8301-43CF-A2F7-F6AF56015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162050"/>
            <a:ext cx="9382125" cy="5038725"/>
          </a:xfrm>
        </p:spPr>
        <p:txBody>
          <a:bodyPr/>
          <a:lstStyle>
            <a:lvl1pPr marL="342900" indent="-342900">
              <a:buSzPct val="100000"/>
              <a:defRPr sz="3600"/>
            </a:lvl1pPr>
            <a:lvl2pPr marL="742950" indent="-285750">
              <a:buFont typeface="Courier New" panose="02070309020205020404" pitchFamily="49" charset="0"/>
              <a:buChar char="o"/>
              <a:defRPr sz="2400"/>
            </a:lvl2pPr>
            <a:lvl3pPr marL="1028700" indent="-228600">
              <a:buSzPct val="100000"/>
              <a:buFont typeface="Wingdings" panose="05000000000000000000" pitchFamily="2" charset="2"/>
              <a:buChar char="§"/>
              <a:defRPr sz="2000"/>
            </a:lvl3pPr>
            <a:lvl4pPr marL="1314450" indent="-228600">
              <a:buSzPct val="100000"/>
              <a:buFont typeface="Britannic Bold" panose="020B0903060703020204" pitchFamily="34" charset="0"/>
              <a:buChar char="-"/>
              <a:defRPr sz="1800"/>
            </a:lvl4pPr>
            <a:lvl5pPr marL="1543050" indent="0">
              <a:buSzPct val="75000"/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419349" y="365127"/>
            <a:ext cx="9382125" cy="796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800" b="1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2394657" y="6356352"/>
            <a:ext cx="2186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705349" y="6359529"/>
            <a:ext cx="6391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1229973" y="6356352"/>
            <a:ext cx="571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picture containing floor, sky, wall, indoor&#10;&#10;Description automatically generated">
            <a:extLst>
              <a:ext uri="{FF2B5EF4-FFF2-40B4-BE49-F238E27FC236}">
                <a16:creationId xmlns:a16="http://schemas.microsoft.com/office/drawing/2014/main" id="{D7E23649-5B94-4632-B064-865294024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2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4ED3D-8301-43CF-A2F7-F6AF56015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2514600"/>
            <a:ext cx="9382125" cy="3686176"/>
          </a:xfrm>
        </p:spPr>
        <p:txBody>
          <a:bodyPr/>
          <a:lstStyle>
            <a:lvl1pPr marL="342900" indent="-342900">
              <a:buSzPct val="100000"/>
              <a:defRPr sz="3600"/>
            </a:lvl1pPr>
            <a:lvl2pPr marL="742950" indent="-285750">
              <a:buFont typeface="Courier New" panose="02070309020205020404" pitchFamily="49" charset="0"/>
              <a:buChar char="o"/>
              <a:defRPr sz="2400"/>
            </a:lvl2pPr>
            <a:lvl3pPr marL="1028700" indent="-228600">
              <a:buSzPct val="100000"/>
              <a:buFont typeface="Wingdings" panose="05000000000000000000" pitchFamily="2" charset="2"/>
              <a:buChar char="§"/>
              <a:defRPr sz="2000"/>
            </a:lvl3pPr>
            <a:lvl4pPr marL="1314450" indent="-228600">
              <a:buSzPct val="100000"/>
              <a:buFont typeface="Britannic Bold" panose="020B0903060703020204" pitchFamily="34" charset="0"/>
              <a:buChar char="-"/>
              <a:defRPr sz="1800"/>
            </a:lvl4pPr>
            <a:lvl5pPr marL="1543050" indent="0">
              <a:buSzPct val="75000"/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419349" y="365127"/>
            <a:ext cx="9382125" cy="796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800" b="1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2394657" y="6356352"/>
            <a:ext cx="2186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705349" y="6359529"/>
            <a:ext cx="6391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1229973" y="6356352"/>
            <a:ext cx="571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64F5D-B997-49FE-9812-1AC626EF79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19349" y="1162050"/>
            <a:ext cx="9382126" cy="1352550"/>
          </a:xfrm>
        </p:spPr>
        <p:txBody>
          <a:bodyPr/>
          <a:lstStyle>
            <a:lvl1pPr marL="95250" indent="0">
              <a:buNone/>
              <a:defRPr sz="3600" b="1">
                <a:solidFill>
                  <a:srgbClr val="3A68B6"/>
                </a:solidFill>
                <a:latin typeface="Georgia" panose="02040502050405020303" pitchFamily="18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 descr="A picture containing floor, sky, wall, indoor&#10;&#10;Description automatically generated">
            <a:extLst>
              <a:ext uri="{FF2B5EF4-FFF2-40B4-BE49-F238E27FC236}">
                <a16:creationId xmlns:a16="http://schemas.microsoft.com/office/drawing/2014/main" id="{9BD91438-4A7B-433A-B1A3-B4789FCDF7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2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8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7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0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5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0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0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eaconken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DeaconKenCrawford" TargetMode="External"/><Relationship Id="rId5" Type="http://schemas.openxmlformats.org/officeDocument/2006/relationships/hyperlink" Target="https://deaconken.org/blog/why-believe/" TargetMode="External"/><Relationship Id="rId4" Type="http://schemas.openxmlformats.org/officeDocument/2006/relationships/hyperlink" Target="mailto:ken@deaconken.or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0B62-419B-41FA-B5E3-173EE1963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587" y="142697"/>
            <a:ext cx="11877413" cy="1953327"/>
          </a:xfrm>
        </p:spPr>
        <p:txBody>
          <a:bodyPr/>
          <a:lstStyle/>
          <a:p>
            <a:r>
              <a:rPr 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Why become Catholic and why do it now?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A5404-BBE6-4A1D-8328-4A8CDBA2A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833" y="2166387"/>
            <a:ext cx="5362471" cy="1633153"/>
          </a:xfrm>
        </p:spPr>
        <p:txBody>
          <a:bodyPr/>
          <a:lstStyle/>
          <a:p>
            <a:r>
              <a:rPr lang="en-US"/>
              <a:t>Deacon Ken Crawford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510AB-E2EE-4E53-A54E-0505106BADEF}"/>
              </a:ext>
            </a:extLst>
          </p:cNvPr>
          <p:cNvSpPr txBox="1"/>
          <p:nvPr/>
        </p:nvSpPr>
        <p:spPr>
          <a:xfrm>
            <a:off x="11218333" y="6428565"/>
            <a:ext cx="973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4/29/26</a:t>
            </a: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945662-90BD-4786-B8A8-A113AD74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7667"/>
            <a:ext cx="10515600" cy="2176561"/>
          </a:xfrm>
        </p:spPr>
        <p:txBody>
          <a:bodyPr anchor="t"/>
          <a:lstStyle/>
          <a:p>
            <a:r>
              <a:rPr lang="en-US"/>
              <a:t>Evidence for our beliefs</a:t>
            </a:r>
          </a:p>
        </p:txBody>
      </p:sp>
    </p:spTree>
    <p:extLst>
      <p:ext uri="{BB962C8B-B14F-4D97-AF65-F5344CB8AC3E}">
        <p14:creationId xmlns:p14="http://schemas.microsoft.com/office/powerpoint/2010/main" val="2871837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00713-650D-291B-F33A-9CEC4BFFF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0721A-C821-006F-17EA-7567E3D0D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162050"/>
            <a:ext cx="9382125" cy="503872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Proofs are remarkably hard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Even Science has assumptions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Our observations are real and trustworthy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We live in an ordered universe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order does not change over time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God does not frequently interfere with the order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But evidence of our beliefs are abundant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And what we believe is in accord with all wisdom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We embrace science and other methods of the discovery of truth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We are a people of Revelation </a:t>
            </a:r>
            <a:r>
              <a:rPr lang="en-US"/>
              <a:t>and Reason</a:t>
            </a:r>
            <a:endParaRPr lang="en-US" dirty="0"/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It is by God’s grace that we have received His Revelation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Homework: Read ‘</a:t>
            </a:r>
            <a:r>
              <a:rPr lang="en-US" i="1" dirty="0"/>
              <a:t>Fides et Ratio’</a:t>
            </a:r>
            <a:r>
              <a:rPr lang="en-US" dirty="0"/>
              <a:t> (Faith and Reason)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87EC9-04DB-04EF-95E1-01B6FB60C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Caveat: Evidence not proof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262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2ACCC-E48F-538F-9B70-1E965A35B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7219D-A0C9-7AA4-1280-2B5DBD1F4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Creation Exists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Something had to create it (Uncaused Cause and the Necessary Being)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Creation appears designed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Creation is in Motion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Something must set and keep it in motion (Uncaused Mover)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We understand Good and Bad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Only makes sense with The Absolute Standard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Homework: Read St. Aquinas’ proof for God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B2E24-0F75-32FC-85D8-FBACA15C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One God who is the creator of everything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008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9151D-3830-0973-FD4D-0B33CFB57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E2315-3A29-5455-FC46-5C533AD11F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Human beings are clearly different than other creatures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But we also clearly have a corrupted will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Often do things that are against our own interests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Homework: Read G.K. Chesterton’s Orthodoxy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Particularly Chapter 1 – “the Maniac”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8C8B9-D421-495F-5919-7B8A5D1F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God created Mankind in His image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27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DC2E5-8AAE-F061-3C6B-B78F35D1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F7407-619D-ECBA-D202-F3F2A3C046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History of the Jewish People tells this story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Read the Old Testament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Important Note: One need not accept the Bible as the inerrant Word of God for it to be a credible witness of historical reality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Much of the Old Testament are confirmed by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Other historical records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Archeology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Homework: Read ‘Walking with God’ by Tim Gray and Jeff Cavins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B5DB5-04DC-D054-00E6-F8FC6486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God chose a people to fulfill His plan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51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C84E1-6664-44A4-A9A2-BF2C989A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E9229-D0E3-4937-8732-36F57124A1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Read the Gospels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Accounts of eyewitnesses to these events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Again: Don’t need to accept as “scripture” to be credible account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Notice lack of perfection in text (real history isn’t a fairy tale)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Evidence from other sources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Flavius Josephus (37-100 AD) – Jewish historian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Cornelius Tacitus (56–120 AD) – Roman senator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Pliny the Younger (61–113 AD) – Roman Governor in ‘Turkey’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Homework: Read Brant Pitre’s “The Case for Jesus”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F0B700-8ECC-DDC7-81BC-DCF45C72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God sent us His only Son to redeem us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4392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76472-5A32-F6EC-A9AF-4B2F1C766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1475C-B4C5-8808-F484-0B327F25E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Something happened to the Apostles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In hiding after Jesus’ execution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Ask yourself: What caused them to be so bold?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Willing to die for the faith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Homework: Read the Gospel of Luke and Acts of the Apostles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FC39C-621A-E8C5-0245-B6FB50EA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God sent the Holy Spirit to guide and protect us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2679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0638B-DBA7-2539-163C-977A5AB36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03388-3E00-A213-D19B-758D381224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Again, history attests to these truths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World’s longest lasting “human” institution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Oldest government: San Marino – 1600 AD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Oldest monarchy: Japan – 4</a:t>
            </a:r>
            <a:r>
              <a:rPr lang="en-US" baseline="30000"/>
              <a:t>th</a:t>
            </a:r>
            <a:r>
              <a:rPr lang="en-US"/>
              <a:t> century (or UK 9</a:t>
            </a:r>
            <a:r>
              <a:rPr lang="en-US" baseline="30000"/>
              <a:t>th</a:t>
            </a:r>
            <a:r>
              <a:rPr lang="en-US"/>
              <a:t> Century)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Oldest company: </a:t>
            </a:r>
            <a:r>
              <a:rPr lang="en-US" err="1"/>
              <a:t>Kongō</a:t>
            </a:r>
            <a:r>
              <a:rPr lang="en-US"/>
              <a:t> Gumi (6</a:t>
            </a:r>
            <a:r>
              <a:rPr lang="en-US" baseline="30000"/>
              <a:t>th</a:t>
            </a:r>
            <a:r>
              <a:rPr lang="en-US"/>
              <a:t> cent.) – recently acquired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Many sources for this truth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Church Fathers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Secular historians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Homework: St. Irenaeus, </a:t>
            </a:r>
            <a:r>
              <a:rPr lang="en-US" i="1"/>
              <a:t>Against Heresies</a:t>
            </a:r>
            <a:r>
              <a:rPr lang="en-US"/>
              <a:t>, Book III, Chapter 3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C8BCD1-765A-0683-3521-D7422A66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The Catholic Church is God’s Church on Earth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336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7287-69CC-301A-C5AE-ADE1A2B4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3AE04-B760-0D84-78F0-7EF6F935EE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973777"/>
            <a:ext cx="9382125" cy="588422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Bishop Fulton Sheen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"There are not one hundred people in the United States who hate The Catholic Church, but there are millions who hate what they wrongly believe to be the Catholic Church."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Objections people have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Church has done lots of bad things: Yup – that’s true.  We are a Church of sinners, from the Pope to the People in the pews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That’s why we need protection of Holy Spirit to reform and correct us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There is no perfect Church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Church contradicts scripture: Not true.  Scripture is immensely complicated and Church wrestles with it all.  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Don’t be fooled by cherry picked verses!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Church has bad teaching X, Y and Z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Learn what the Church actually teaches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time allows - at the end I will address any issues you have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92F5E-ACED-50DA-F529-84921C49C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Bonus: Truths of Church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542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945662-90BD-4786-B8A8-A113AD74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3933"/>
            <a:ext cx="10515600" cy="2210859"/>
          </a:xfrm>
        </p:spPr>
        <p:txBody>
          <a:bodyPr anchor="t"/>
          <a:lstStyle/>
          <a:p>
            <a:r>
              <a:rPr lang="en-US">
                <a:sym typeface="Libre Franklin Black"/>
              </a:rPr>
              <a:t>Being Catholic will improve your life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9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ll, sky, indoor&#10;&#10;Description automatically generated">
            <a:extLst>
              <a:ext uri="{FF2B5EF4-FFF2-40B4-BE49-F238E27FC236}">
                <a16:creationId xmlns:a16="http://schemas.microsoft.com/office/drawing/2014/main" id="{AFDFA65E-F20E-49B4-9A75-8C249C6C7A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92" y="0"/>
            <a:ext cx="2023184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BEE04E-867C-4950-A68A-9B732ABDB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162050"/>
            <a:ext cx="9382125" cy="533082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Because it is true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Overview of what we believe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Evidence for that belief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Because your life will be better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God loves us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Following His teachings brings us joy and contentment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Because it will make the world better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God loves the world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Following His teachings makes the world better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What the conversion process looks like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OCIA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7AEA6A-B443-4999-B689-06EBA5C8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Sacraments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b="1">
                <a:solidFill>
                  <a:srgbClr val="FF0000"/>
                </a:solidFill>
              </a:rPr>
              <a:t>Baptism</a:t>
            </a:r>
            <a:r>
              <a:rPr lang="en-US" altLang="ko-KR"/>
              <a:t> and Confirmation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b="1">
                <a:solidFill>
                  <a:srgbClr val="FF0000"/>
                </a:solidFill>
              </a:rPr>
              <a:t>Eucharist </a:t>
            </a:r>
            <a:r>
              <a:rPr lang="en-US" altLang="ko-KR"/>
              <a:t>and Reconciliation/</a:t>
            </a:r>
            <a:r>
              <a:rPr lang="en-US" altLang="ko-KR" b="1">
                <a:solidFill>
                  <a:srgbClr val="FF0000"/>
                </a:solidFill>
              </a:rPr>
              <a:t>Confession</a:t>
            </a:r>
            <a:r>
              <a:rPr lang="en-US" altLang="ko-KR"/>
              <a:t> plus Anointing of the Sick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b="1">
                <a:solidFill>
                  <a:srgbClr val="FF0000"/>
                </a:solidFill>
              </a:rPr>
              <a:t>Marriage</a:t>
            </a:r>
            <a:r>
              <a:rPr lang="en-US" altLang="ko-KR"/>
              <a:t> and Holy Orders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Living morally is for our own good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Self evident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It is in giving that we receive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Helps us reject bad ideas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Fundamentalism vs. “Scientism”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Nihilism vs. Gnosticism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Individualism vs. Collectivism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Support and guidance of the community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Where two or more are gathered in my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Many graces to be received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8152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56CAF-74EC-1CE0-4F0D-23E13D3FC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A25C8-68F0-A43F-CD30-BA31FF8ED0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Be reborn!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We die to our sinful ways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Drowning in sin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We rise to new life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Come out of the water cleaned and united to Christ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Permanently changes our soul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 altLang="ko-K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47D9C-0B6D-B535-25AA-7E274286E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Baptism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143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FA290-CB0B-CF68-D2F2-410F78E81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BE510-3892-C81B-2E1B-E3414ACE72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Be sustained!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Receiving the Body and Blood of Christ gives us many great graces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Food for the journey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Confession is for us!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Not a punishment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A gift to be reconciled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More important the longer we’re Catholic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8F17-D3CA-2B6C-3A42-42E41645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Eucharist and Confession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6094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A1D83-E930-D1BB-6F8A-ADAA0B56C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E4B77-EBF0-D854-5A40-FBDC156134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Societal sense of marriage is highly corrupt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Contractual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Temporary / dissolvable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“What am I getting?”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True love is sacrificial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Think about how we love our kids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We don’t “divorce” our kids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Need to love our spouse the same way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Practical goods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Not good to be self-centered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Trust is spouse bears fruit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Good marriages lead to much better lives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05E2A-1157-5562-0F86-9689A1523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Marriage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929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AC8D3-F53D-47CB-CCD0-5BB475325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DDAC7-BABE-9EE8-6151-FBA943DCB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Principles of the faith lead us to good places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Take care of ourselves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Prevent ourselves from doing “stupid” things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Live in a principled way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Recognize that temptation to sin is real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Must be fought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EB47B-6942-70F9-5E1E-D31ACB6F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Overcoming sin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0194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86925-58ED-279B-5BAD-F1E392A0A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0C012-01D6-C389-1801-0E8C8120B1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Live selflessly and be more happy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Both self evident and counter intuitive at the same time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 altLang="ko-KR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Bonus encouragement:  So many of the ideas of the Church have been confirmed to be for our own good by modern science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78F12-141C-6C25-3143-FA7652CF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In Giving we Receive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18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0A69C-E93F-1605-4238-7849F37B5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0D5EF-0118-5E94-01AD-539443CC1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Fundamentalism vs. “Scientism”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Fundamentalism: Hyper trusting in portions of revelation despite reason suggesting there are limits of ideas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“Scientism”: Turning Science into an ideology/religion that extends beyond what science is capable of revealing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Nihilism vs. Gnosticism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Nihilism: There is no meaning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Gnosticism: Meaning is “hidden knowledge”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Individualism vs. Collectivism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Individualism: Ignorant of need for and reliance on community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Collectivism: Ignores dignity of each person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06E67D-2AF5-78EC-66EA-03718ECE0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Avoid Bad ideas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7066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945662-90BD-4786-B8A8-A113AD74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1667"/>
            <a:ext cx="10515600" cy="2295525"/>
          </a:xfrm>
        </p:spPr>
        <p:txBody>
          <a:bodyPr anchor="t"/>
          <a:lstStyle/>
          <a:p>
            <a:r>
              <a:rPr lang="en-US">
                <a:ea typeface="Libre Franklin Black"/>
                <a:cs typeface="Libre Franklin Black"/>
                <a:sym typeface="Libre Franklin Black"/>
              </a:rPr>
              <a:t>Being Catholic will help the world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2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22D58-1773-4FE6-3D01-FC26AF9DF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0F58F-148A-FFC9-1090-A4C39FA03E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024468"/>
            <a:ext cx="9382125" cy="517630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3900" dirty="0"/>
              <a:t>Living well will help the world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Honesty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Integrity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Selflessness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3900" dirty="0"/>
              <a:t>Rights of Man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Right to Life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Right to Bodily Integrity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Right to basic necessities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Freedom of Conscience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Equality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3900" dirty="0"/>
              <a:t>Best institutions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Universities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Hospitals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sz="2600" dirty="0"/>
              <a:t>Science – Came out of middle ages and Catholic universities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2207B-2565-77E9-7244-7ED1E4E3A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Best ideas came from God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810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6FFA49F0-5DEE-83B0-AA42-522FA00FE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E07057-BC7E-9C97-004B-94C671140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1667"/>
            <a:ext cx="10515600" cy="2295525"/>
          </a:xfrm>
        </p:spPr>
        <p:txBody>
          <a:bodyPr anchor="t"/>
          <a:lstStyle/>
          <a:p>
            <a:r>
              <a:rPr lang="en-US">
                <a:ea typeface="Libre Franklin Black"/>
                <a:cs typeface="Libre Franklin Black"/>
                <a:sym typeface="Libre Franklin Black"/>
              </a:rPr>
              <a:t>OCIA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00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2C99-623A-4B0E-9F52-B540F5AB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3801"/>
            <a:ext cx="10515600" cy="2649128"/>
          </a:xfrm>
        </p:spPr>
        <p:txBody>
          <a:bodyPr anchor="t"/>
          <a:lstStyle/>
          <a:p>
            <a:pPr lvl="0"/>
            <a:r>
              <a:rPr lang="en-US">
                <a:ea typeface="Libre Franklin Black"/>
                <a:cs typeface="Libre Franklin Black"/>
                <a:sym typeface="Libre Franklin Black"/>
              </a:rPr>
              <a:t>What we believe</a:t>
            </a:r>
            <a:br>
              <a:rPr lang="en-US">
                <a:ea typeface="Libre Franklin Black"/>
                <a:cs typeface="Libre Franklin Black"/>
                <a:sym typeface="Libre Franklin Black"/>
              </a:rPr>
            </a:br>
            <a:br>
              <a:rPr lang="en-US" sz="2400">
                <a:ea typeface="Libre Franklin Black"/>
                <a:cs typeface="Libre Franklin Black"/>
                <a:sym typeface="Libre Franklin Black"/>
              </a:rPr>
            </a:br>
            <a:r>
              <a:rPr lang="en-US" sz="4800">
                <a:ea typeface="Libre Franklin Black"/>
                <a:cs typeface="Libre Franklin Black"/>
                <a:sym typeface="Libre Franklin Black"/>
              </a:rPr>
              <a:t>(the short, short version)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62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027AD-28AC-7CB6-92B3-17DB6F219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E0D47-AA68-7139-7006-9072DCFC7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1" y="1162051"/>
            <a:ext cx="3352690" cy="453898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/>
              <a:t>Initial Phase: Wednesday’s @ 7:30 PM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CB8EA-22EF-5B85-A34E-961A8775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349" y="365127"/>
            <a:ext cx="9713384" cy="796923"/>
          </a:xfrm>
        </p:spPr>
        <p:txBody>
          <a:bodyPr anchor="t">
            <a:normAutofit/>
          </a:bodyPr>
          <a:lstStyle/>
          <a:p>
            <a:r>
              <a:rPr lang="en-US" altLang="ko-KR"/>
              <a:t>Process for becoming Catholic</a:t>
            </a:r>
            <a:endParaRPr lang="ko-KR" altLang="en-US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47EB60C-F890-7C9E-4E2B-6ECFFE196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2948" y="3958379"/>
            <a:ext cx="825500" cy="474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Beginning of Lent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ounded Rectangular Callout 296">
            <a:extLst>
              <a:ext uri="{FF2B5EF4-FFF2-40B4-BE49-F238E27FC236}">
                <a16:creationId xmlns:a16="http://schemas.microsoft.com/office/drawing/2014/main" id="{85978F74-8230-B434-8FD6-8D4F3DC5B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036" y="4676136"/>
            <a:ext cx="1190625" cy="635000"/>
          </a:xfrm>
          <a:prstGeom prst="wedgeRoundRectCallout">
            <a:avLst>
              <a:gd name="adj1" fmla="val -20833"/>
              <a:gd name="adj2" fmla="val 29657"/>
              <a:gd name="adj3" fmla="val 16667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Mystagogy &amp; Neophyte Year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C77467E-5878-C031-87C0-FAD57738A43C}"/>
              </a:ext>
            </a:extLst>
          </p:cNvPr>
          <p:cNvSpPr/>
          <p:nvPr/>
        </p:nvSpPr>
        <p:spPr>
          <a:xfrm>
            <a:off x="5666486" y="1156970"/>
            <a:ext cx="5486400" cy="5486400"/>
          </a:xfrm>
          <a:prstGeom prst="arc">
            <a:avLst>
              <a:gd name="adj1" fmla="val 16200000"/>
              <a:gd name="adj2" fmla="val 20720433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F9247077-799F-995B-AD3B-6510EAA7730D}"/>
              </a:ext>
            </a:extLst>
          </p:cNvPr>
          <p:cNvSpPr/>
          <p:nvPr/>
        </p:nvSpPr>
        <p:spPr>
          <a:xfrm rot="5400000">
            <a:off x="5666486" y="1165860"/>
            <a:ext cx="5486400" cy="5486400"/>
          </a:xfrm>
          <a:prstGeom prst="arc">
            <a:avLst>
              <a:gd name="adj1" fmla="val 15328715"/>
              <a:gd name="adj2" fmla="val 541737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5C9276A7-4A4F-A048-D921-5857EAD0A0D2}"/>
              </a:ext>
            </a:extLst>
          </p:cNvPr>
          <p:cNvSpPr/>
          <p:nvPr/>
        </p:nvSpPr>
        <p:spPr>
          <a:xfrm rot="10800000">
            <a:off x="5674741" y="1165860"/>
            <a:ext cx="5486400" cy="5486400"/>
          </a:xfrm>
          <a:prstGeom prst="arc">
            <a:avLst>
              <a:gd name="adj1" fmla="val 16763048"/>
              <a:gd name="adj2" fmla="val 1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310C3ED-A5EA-C22E-28C9-2FA93914A19F}"/>
              </a:ext>
            </a:extLst>
          </p:cNvPr>
          <p:cNvSpPr/>
          <p:nvPr/>
        </p:nvSpPr>
        <p:spPr>
          <a:xfrm rot="16200000">
            <a:off x="5666486" y="1162050"/>
            <a:ext cx="5486400" cy="5486400"/>
          </a:xfrm>
          <a:prstGeom prst="arc">
            <a:avLst>
              <a:gd name="adj1" fmla="val 16200000"/>
              <a:gd name="adj2" fmla="val 1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D69C7B0-F963-1759-F15E-FFEC61B579C1}"/>
              </a:ext>
            </a:extLst>
          </p:cNvPr>
          <p:cNvSpPr/>
          <p:nvPr/>
        </p:nvSpPr>
        <p:spPr>
          <a:xfrm>
            <a:off x="6352286" y="1847850"/>
            <a:ext cx="4114800" cy="4114800"/>
          </a:xfrm>
          <a:prstGeom prst="arc">
            <a:avLst>
              <a:gd name="adj1" fmla="val 32574"/>
              <a:gd name="adj2" fmla="val 1"/>
            </a:avLst>
          </a:prstGeom>
          <a:ln w="381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B0E9789-9310-99CC-03F9-FB9A0602B510}"/>
              </a:ext>
            </a:extLst>
          </p:cNvPr>
          <p:cNvSpPr/>
          <p:nvPr/>
        </p:nvSpPr>
        <p:spPr>
          <a:xfrm>
            <a:off x="7380986" y="2876550"/>
            <a:ext cx="2057400" cy="2057400"/>
          </a:xfrm>
          <a:prstGeom prst="arc">
            <a:avLst>
              <a:gd name="adj1" fmla="val 2774170"/>
              <a:gd name="adj2" fmla="val 5359719"/>
            </a:avLst>
          </a:prstGeom>
          <a:ln w="38100">
            <a:solidFill>
              <a:srgbClr val="00DBF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6D17297-4FD1-9A5D-B044-F98FDCCE94E5}"/>
              </a:ext>
            </a:extLst>
          </p:cNvPr>
          <p:cNvSpPr/>
          <p:nvPr/>
        </p:nvSpPr>
        <p:spPr>
          <a:xfrm>
            <a:off x="7038086" y="2529840"/>
            <a:ext cx="2743200" cy="2743200"/>
          </a:xfrm>
          <a:prstGeom prst="arc">
            <a:avLst>
              <a:gd name="adj1" fmla="val 32574"/>
              <a:gd name="adj2" fmla="val 2700182"/>
            </a:avLst>
          </a:prstGeom>
          <a:ln w="38100">
            <a:solidFill>
              <a:srgbClr val="C600B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6DCCA9-9D35-0AA3-E286-6FE3542E6793}"/>
              </a:ext>
            </a:extLst>
          </p:cNvPr>
          <p:cNvCxnSpPr/>
          <p:nvPr/>
        </p:nvCxnSpPr>
        <p:spPr>
          <a:xfrm>
            <a:off x="8409686" y="3905250"/>
            <a:ext cx="3200400" cy="0"/>
          </a:xfrm>
          <a:prstGeom prst="line">
            <a:avLst/>
          </a:prstGeom>
          <a:ln w="25400" cap="rnd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7">
            <a:extLst>
              <a:ext uri="{FF2B5EF4-FFF2-40B4-BE49-F238E27FC236}">
                <a16:creationId xmlns:a16="http://schemas.microsoft.com/office/drawing/2014/main" id="{041AF66B-647C-30EC-136F-A859857DD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3518" y="5933281"/>
            <a:ext cx="544512" cy="474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Easter Vigil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6789D1-6399-F95C-B3DC-9EC64809417F}"/>
              </a:ext>
            </a:extLst>
          </p:cNvPr>
          <p:cNvCxnSpPr/>
          <p:nvPr/>
        </p:nvCxnSpPr>
        <p:spPr>
          <a:xfrm>
            <a:off x="8409686" y="3905250"/>
            <a:ext cx="2258060" cy="2258060"/>
          </a:xfrm>
          <a:prstGeom prst="line">
            <a:avLst/>
          </a:prstGeom>
          <a:ln w="19050" cap="rnd">
            <a:solidFill>
              <a:srgbClr val="E2CC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00879AD6-8132-2AD2-4A94-0032069F7CD4}"/>
              </a:ext>
            </a:extLst>
          </p:cNvPr>
          <p:cNvSpPr/>
          <p:nvPr/>
        </p:nvSpPr>
        <p:spPr>
          <a:xfrm rot="6482386">
            <a:off x="9586341" y="1553845"/>
            <a:ext cx="1828800" cy="1828800"/>
          </a:xfrm>
          <a:prstGeom prst="arc">
            <a:avLst>
              <a:gd name="adj1" fmla="val 18698643"/>
              <a:gd name="adj2" fmla="val 20828977"/>
            </a:avLst>
          </a:prstGeom>
          <a:ln w="127000" cap="rnd" cmpd="dbl">
            <a:solidFill>
              <a:srgbClr val="C0000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25B6D88-C14F-BA8B-3BF3-A089D5DF12F5}"/>
              </a:ext>
            </a:extLst>
          </p:cNvPr>
          <p:cNvSpPr/>
          <p:nvPr/>
        </p:nvSpPr>
        <p:spPr>
          <a:xfrm rot="1044437">
            <a:off x="6731586" y="831970"/>
            <a:ext cx="1828800" cy="1828800"/>
          </a:xfrm>
          <a:prstGeom prst="arc">
            <a:avLst>
              <a:gd name="adj1" fmla="val 18598599"/>
              <a:gd name="adj2" fmla="val 20828977"/>
            </a:avLst>
          </a:prstGeom>
          <a:ln w="127000" cap="rnd" cmpd="dbl">
            <a:solidFill>
              <a:srgbClr val="C0000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3C89CC0D-D0DC-FB49-EEA7-53A3A0679B74}"/>
              </a:ext>
            </a:extLst>
          </p:cNvPr>
          <p:cNvSpPr/>
          <p:nvPr/>
        </p:nvSpPr>
        <p:spPr>
          <a:xfrm rot="17846897">
            <a:off x="5194681" y="3826510"/>
            <a:ext cx="1828800" cy="1828800"/>
          </a:xfrm>
          <a:prstGeom prst="arc">
            <a:avLst>
              <a:gd name="adj1" fmla="val 18598599"/>
              <a:gd name="adj2" fmla="val 20828977"/>
            </a:avLst>
          </a:prstGeom>
          <a:ln w="127000" cap="rnd" cmpd="dbl">
            <a:solidFill>
              <a:srgbClr val="C0000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9C683F15-4437-7569-4785-9870CE83E775}"/>
              </a:ext>
            </a:extLst>
          </p:cNvPr>
          <p:cNvSpPr/>
          <p:nvPr/>
        </p:nvSpPr>
        <p:spPr>
          <a:xfrm rot="13010264">
            <a:off x="8011644" y="5394959"/>
            <a:ext cx="1828800" cy="1828800"/>
          </a:xfrm>
          <a:prstGeom prst="arc">
            <a:avLst>
              <a:gd name="adj1" fmla="val 18712253"/>
              <a:gd name="adj2" fmla="val 20828977"/>
            </a:avLst>
          </a:prstGeom>
          <a:ln w="127000" cap="rnd" cmpd="dbl">
            <a:solidFill>
              <a:srgbClr val="C0000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AE73D43-DAF2-3D99-017F-4EE44FFBEAE4}"/>
              </a:ext>
            </a:extLst>
          </p:cNvPr>
          <p:cNvSpPr/>
          <p:nvPr/>
        </p:nvSpPr>
        <p:spPr>
          <a:xfrm rot="7425692">
            <a:off x="9206611" y="2203450"/>
            <a:ext cx="1828800" cy="1828800"/>
          </a:xfrm>
          <a:prstGeom prst="arc">
            <a:avLst>
              <a:gd name="adj1" fmla="val 18598599"/>
              <a:gd name="adj2" fmla="val 20828977"/>
            </a:avLst>
          </a:prstGeom>
          <a:ln w="127000" cap="rnd" cmpd="dbl">
            <a:solidFill>
              <a:srgbClr val="C0000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19B8D45-78F5-5E5F-D181-3628FA194240}"/>
              </a:ext>
            </a:extLst>
          </p:cNvPr>
          <p:cNvSpPr/>
          <p:nvPr/>
        </p:nvSpPr>
        <p:spPr>
          <a:xfrm rot="8117505">
            <a:off x="8551926" y="3110230"/>
            <a:ext cx="1828800" cy="1828800"/>
          </a:xfrm>
          <a:prstGeom prst="arc">
            <a:avLst>
              <a:gd name="adj1" fmla="val 19327525"/>
              <a:gd name="adj2" fmla="val 20828977"/>
            </a:avLst>
          </a:prstGeom>
          <a:ln w="127000" cap="rnd" cmpd="dbl">
            <a:solidFill>
              <a:srgbClr val="C00000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Line Callout 2 291">
            <a:extLst>
              <a:ext uri="{FF2B5EF4-FFF2-40B4-BE49-F238E27FC236}">
                <a16:creationId xmlns:a16="http://schemas.microsoft.com/office/drawing/2014/main" id="{D31560D6-D2D8-FEFE-AC76-E10DE032CC59}"/>
              </a:ext>
            </a:extLst>
          </p:cNvPr>
          <p:cNvSpPr>
            <a:spLocks/>
          </p:cNvSpPr>
          <p:nvPr/>
        </p:nvSpPr>
        <p:spPr bwMode="auto">
          <a:xfrm>
            <a:off x="5603146" y="6028690"/>
            <a:ext cx="893763" cy="482600"/>
          </a:xfrm>
          <a:prstGeom prst="borderCallout2">
            <a:avLst>
              <a:gd name="adj1" fmla="val 49199"/>
              <a:gd name="adj2" fmla="val 109102"/>
              <a:gd name="adj3" fmla="val 48958"/>
              <a:gd name="adj4" fmla="val 179361"/>
              <a:gd name="adj5" fmla="val 53815"/>
              <a:gd name="adj6" fmla="val 260370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19050">
            <a:solidFill>
              <a:srgbClr val="BC4542"/>
            </a:solidFill>
            <a:miter lim="800000"/>
            <a:headEnd/>
            <a:tailEnd type="triangle" w="lg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Rite for Entrance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Line Callout 2 294">
            <a:extLst>
              <a:ext uri="{FF2B5EF4-FFF2-40B4-BE49-F238E27FC236}">
                <a16:creationId xmlns:a16="http://schemas.microsoft.com/office/drawing/2014/main" id="{2662FEC1-FFCC-A4E0-F5A9-91429E8FBA1D}"/>
              </a:ext>
            </a:extLst>
          </p:cNvPr>
          <p:cNvSpPr>
            <a:spLocks/>
          </p:cNvSpPr>
          <p:nvPr/>
        </p:nvSpPr>
        <p:spPr bwMode="auto">
          <a:xfrm>
            <a:off x="8799474" y="3137444"/>
            <a:ext cx="677862" cy="482600"/>
          </a:xfrm>
          <a:prstGeom prst="borderCallout2">
            <a:avLst>
              <a:gd name="adj1" fmla="val 51329"/>
              <a:gd name="adj2" fmla="val 105954"/>
              <a:gd name="adj3" fmla="val 51088"/>
              <a:gd name="adj4" fmla="val 159463"/>
              <a:gd name="adj5" fmla="val 141102"/>
              <a:gd name="adj6" fmla="val 199097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19050">
            <a:solidFill>
              <a:srgbClr val="795D9B"/>
            </a:solidFill>
            <a:miter lim="800000"/>
            <a:headEnd/>
            <a:tailEnd type="triangle" w="lg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Rite of Election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Line Callout 2 295">
            <a:extLst>
              <a:ext uri="{FF2B5EF4-FFF2-40B4-BE49-F238E27FC236}">
                <a16:creationId xmlns:a16="http://schemas.microsoft.com/office/drawing/2014/main" id="{09C09946-E151-0FB1-7E25-24E3B7D8F9E1}"/>
              </a:ext>
            </a:extLst>
          </p:cNvPr>
          <p:cNvSpPr>
            <a:spLocks/>
          </p:cNvSpPr>
          <p:nvPr/>
        </p:nvSpPr>
        <p:spPr bwMode="auto">
          <a:xfrm>
            <a:off x="8164930" y="3977947"/>
            <a:ext cx="800100" cy="482600"/>
          </a:xfrm>
          <a:prstGeom prst="borderCallout2">
            <a:avLst>
              <a:gd name="adj1" fmla="val 49199"/>
              <a:gd name="adj2" fmla="val 105653"/>
              <a:gd name="adj3" fmla="val 48958"/>
              <a:gd name="adj4" fmla="val 129912"/>
              <a:gd name="adj5" fmla="val 166648"/>
              <a:gd name="adj6" fmla="val 140167"/>
            </a:avLst>
          </a:prstGeom>
          <a:gradFill rotWithShape="1">
            <a:gsLst>
              <a:gs pos="0">
                <a:srgbClr val="E2CC00"/>
              </a:gs>
              <a:gs pos="24001">
                <a:srgbClr val="E2CC00"/>
              </a:gs>
              <a:gs pos="100000">
                <a:srgbClr val="FFF48F"/>
              </a:gs>
            </a:gsLst>
            <a:lin ang="16200000" scaled="1"/>
          </a:gradFill>
          <a:ln w="19050">
            <a:solidFill>
              <a:srgbClr val="9E8F00"/>
            </a:solidFill>
            <a:miter lim="800000"/>
            <a:headEnd/>
            <a:tailEnd type="triangle" w="lg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Rite of Initiation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66ECAB27-C17C-FB5E-63C2-80E4F75A9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Rectangle 45">
            <a:extLst>
              <a:ext uri="{FF2B5EF4-FFF2-40B4-BE49-F238E27FC236}">
                <a16:creationId xmlns:a16="http://schemas.microsoft.com/office/drawing/2014/main" id="{02FEEE86-7517-F50E-5706-A96904F2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88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F61DDB-DF60-47D4-B326-CCC275DA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2295525"/>
          </a:xfrm>
        </p:spPr>
        <p:txBody>
          <a:bodyPr/>
          <a:lstStyle/>
          <a:p>
            <a:r>
              <a:rPr lang="en-US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430913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What we believe is true</a:t>
            </a:r>
          </a:p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And it will make you better</a:t>
            </a:r>
          </a:p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And it already has and will continue to make the world a better place</a:t>
            </a:r>
          </a:p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And you can start right away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Conclusion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0444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5DA6E-4F5B-86C6-1FC4-6232D3F0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B346F-F72B-B265-97B5-6DC471E3E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Read ‘</a:t>
            </a:r>
            <a:r>
              <a:rPr lang="en-US" i="1"/>
              <a:t>Fides et Ratio’</a:t>
            </a:r>
            <a:r>
              <a:rPr lang="en-US"/>
              <a:t> (Faith and Reason)</a:t>
            </a:r>
          </a:p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Read St. Aquinas’ proof for God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Read G.K. Chesterton’s Orthodoxy Ch. 1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Read Brant Pitre’s “The Case for Jesus”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Read ‘Walking with God’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Read Luke and Acts of the Apostles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Read </a:t>
            </a:r>
            <a:r>
              <a:rPr lang="en-US" i="1"/>
              <a:t>Against Heresies</a:t>
            </a:r>
            <a:r>
              <a:rPr lang="en-US"/>
              <a:t>, Book III, Chapter 3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endParaRPr lang="en-US" altLang="ko-K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8848C-EBDD-FBAF-D56A-889EDDFC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Homework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645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52411-FBB9-4E75-B5A6-B6AE16961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Webpage:</a:t>
            </a:r>
            <a:endParaRPr lang="en-US" altLang="ko-KR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http://deaconken.org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E-mail:</a:t>
            </a:r>
            <a:endParaRPr lang="en-US" altLang="ko-KR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ken@deaconken.org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60375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Slides:</a:t>
            </a:r>
          </a:p>
          <a:p>
            <a:pPr lvl="1"/>
            <a:r>
              <a:rPr lang="en-US" dirty="0">
                <a:solidFill>
                  <a:srgbClr val="4167BF"/>
                </a:solidFill>
                <a:latin typeface="Arial" pitchFamily="34" charset="0"/>
                <a:cs typeface="Arial" pitchFamily="34" charset="0"/>
                <a:hlinkClick r:id="rId5"/>
              </a:rPr>
              <a:t>https://deaconken.org/blog/why-believe/</a:t>
            </a:r>
            <a:endParaRPr lang="en-US" dirty="0">
              <a:solidFill>
                <a:srgbClr val="4167B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ko-KR" dirty="0"/>
              <a:t>Other presentations:</a:t>
            </a:r>
          </a:p>
          <a:p>
            <a:pPr lvl="1"/>
            <a:r>
              <a:rPr lang="en-US" altLang="ko-KR" dirty="0">
                <a:hlinkClick r:id="rId6"/>
              </a:rPr>
              <a:t>https://www.youtube.com/DeaconKenCrawford</a:t>
            </a:r>
            <a:endParaRPr lang="en-US" altLang="ko-KR" dirty="0"/>
          </a:p>
          <a:p>
            <a:pPr lvl="1"/>
            <a:r>
              <a:rPr lang="en-US" altLang="ko-KR" dirty="0"/>
              <a:t>I’ve done about 25 hour-long lectures on various topics</a:t>
            </a:r>
          </a:p>
          <a:p>
            <a:r>
              <a:rPr lang="en-US" altLang="ko-KR" dirty="0"/>
              <a:t>OCIA:</a:t>
            </a:r>
          </a:p>
          <a:p>
            <a:pPr marL="860425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Every Wednesday night at 7:30 PM in the St. Matthew room</a:t>
            </a:r>
          </a:p>
          <a:p>
            <a:pPr marL="860425" lvl="1" indent="-457200">
              <a:lnSpc>
                <a:spcPct val="100000"/>
              </a:lnSpc>
              <a:spcBef>
                <a:spcPts val="0"/>
              </a:spcBef>
            </a:pPr>
            <a:r>
              <a:rPr lang="en-US" altLang="ko-KR" dirty="0"/>
              <a:t>Start whenever you are ready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3B2BC-FACB-4A81-9E46-387D5A6F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Information</a:t>
            </a:r>
          </a:p>
        </p:txBody>
      </p:sp>
      <p:sp>
        <p:nvSpPr>
          <p:cNvPr id="259" name="Google Shape;259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601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 minute timer - Dynamite">
            <a:hlinkClick r:id="" action="ppaction://media"/>
            <a:extLst>
              <a:ext uri="{FF2B5EF4-FFF2-40B4-BE49-F238E27FC236}">
                <a16:creationId xmlns:a16="http://schemas.microsoft.com/office/drawing/2014/main" id="{CBFC7855-87DF-450C-8C0F-D440FFD15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718" t="9816" r="16149" b="6053"/>
          <a:stretch/>
        </p:blipFill>
        <p:spPr>
          <a:xfrm>
            <a:off x="0" y="2596624"/>
            <a:ext cx="5742710" cy="426137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F61DDB-DF60-47D4-B326-CCC275DA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61" y="4856902"/>
            <a:ext cx="10515600" cy="3062434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3870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God exists outside of space and time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There is only one God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Omnipotent (all powerful)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Omniscience (all knowing)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Omnipresent (present everywhere)</a:t>
            </a:r>
          </a:p>
          <a:p>
            <a:pPr marL="1143000" lvl="2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Omnibenevolent (all loving)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God brought all of creation into being through an act of his will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He ‘Spoke’ it into existence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What He created is fundamentally Good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One God who is the creator of everything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964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B7402-506E-1708-15A9-9146AAD46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58966-9356-53F4-8841-1E466BD5AC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Human beings are special within creation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We have a soul that will continue to exist after we die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We are persons with free will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He loves us in a special way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Free will means we can disobey God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And from the very first human beings we have done so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To our own demise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This is called Original Sin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God knew this would happen and from the beginning had a plan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06A90-BBE4-96E1-B7B0-8AC53B29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God created Mankind in His image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246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CD2B3-95E0-5DE3-E395-BBDA9B21C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FA27-22D2-A5EE-FC97-2D86BFEB13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Started with Abraham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God revealed Himself to Abraham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Further revealed and clarified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Over the centuries God revealed Himself further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So that the Jewish people would understand God better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Basic timeline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Abrahamic people in Holy Land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Enslaved and then freed by God from Egypt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Grew into nation upon return to Holy Land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Exiled when the disobeyed God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Returned to Holy Land to fulfill His plan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C672E-24CB-6FF9-203C-8971A2DD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God chose a people to fulfill His plan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817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24460-5948-193A-6229-AA39F008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8BC7F-6363-BC3A-84D9-573BC3BE3C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Born of a Jewish virgin in the Holy Land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Father is God the Father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Mother is Mary (human being)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Upon adulthood Jesus shared the truth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Chose specific people to be his closest followers (Apostles)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Performed many miracles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He was killed (died for our sins)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By Jewish and Roman authorities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But all humanity is responsible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Rose from the dead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Revealed Himself to His Apostles – Conquered death and sin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3C579-3D12-E7A2-1D68-5C3B955A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God sent us His only Son to redeem us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9076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3ECD8-56C2-B8E0-96C6-9386E0AF5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37F3D-554D-995B-DD98-5989F8BCA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Jesus had prepared Apostles for His Death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They would become the leadership of His Church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Jesus gave them final wisdom before His Ascension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At Pentecost the Apostles received the gift of the Holy Spirit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This gift guides and protects the Church to this day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559B0-D4CF-F0F0-8877-541A2D919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God sent the Holy Spirit to guide and protect us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524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5EC1-5723-C7FE-0B91-681FF2A27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BD96F-FB10-F20C-5DCC-F56A3711D4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19350" y="1803400"/>
            <a:ext cx="9382125" cy="439737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Pope Leo is the 267</a:t>
            </a:r>
            <a:r>
              <a:rPr lang="en-US" baseline="30000"/>
              <a:t>th</a:t>
            </a:r>
            <a:r>
              <a:rPr lang="en-US"/>
              <a:t> successor to St. Peter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St. Peter was the leader of the Apostles and the first Pope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Unbroken line of Apostolic Authority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Bishops are successors to the Apostles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Bishop Soto here in Sacramento was ordained by a bishop who was ordained by a bishop who was ordained by a bishop (repeat many times) who was ordained as a bishop by an Apostle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Bishops in union with Pope lead and protect Christ’s Church</a:t>
            </a:r>
          </a:p>
          <a:p>
            <a:pPr marL="857250" lvl="1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38231-2ED6-D949-3324-7D48EDA72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ko-KR"/>
              <a:t>The Catholic Church is God’s Church on Earth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17162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A02020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9102</TotalTime>
  <Words>1809</Words>
  <Application>Microsoft Office PowerPoint</Application>
  <PresentationFormat>Widescreen</PresentationFormat>
  <Paragraphs>285</Paragraphs>
  <Slides>35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Britannic Bold</vt:lpstr>
      <vt:lpstr>Calibri</vt:lpstr>
      <vt:lpstr>Courier New</vt:lpstr>
      <vt:lpstr>Georgia</vt:lpstr>
      <vt:lpstr>Libre Franklin Black</vt:lpstr>
      <vt:lpstr>Wingdings</vt:lpstr>
      <vt:lpstr>1_Office Theme</vt:lpstr>
      <vt:lpstr>Why become Catholic and why do it now?</vt:lpstr>
      <vt:lpstr>Overview</vt:lpstr>
      <vt:lpstr>What we believe  (the short, short version)</vt:lpstr>
      <vt:lpstr>One God who is the creator of everything</vt:lpstr>
      <vt:lpstr>God created Mankind in His image</vt:lpstr>
      <vt:lpstr>God chose a people to fulfill His plan</vt:lpstr>
      <vt:lpstr>God sent us His only Son to redeem us</vt:lpstr>
      <vt:lpstr>God sent the Holy Spirit to guide and protect us</vt:lpstr>
      <vt:lpstr>The Catholic Church is God’s Church on Earth</vt:lpstr>
      <vt:lpstr>Evidence for our beliefs</vt:lpstr>
      <vt:lpstr>Caveat: Evidence not proof</vt:lpstr>
      <vt:lpstr>One God who is the creator of everything</vt:lpstr>
      <vt:lpstr>God created Mankind in His image</vt:lpstr>
      <vt:lpstr>God chose a people to fulfill His plan</vt:lpstr>
      <vt:lpstr>God sent us His only Son to redeem us</vt:lpstr>
      <vt:lpstr>God sent the Holy Spirit to guide and protect us</vt:lpstr>
      <vt:lpstr>The Catholic Church is God’s Church on Earth</vt:lpstr>
      <vt:lpstr>Bonus: Truths of Church</vt:lpstr>
      <vt:lpstr>Being Catholic will improve your life</vt:lpstr>
      <vt:lpstr>Many graces to be received</vt:lpstr>
      <vt:lpstr>Baptism</vt:lpstr>
      <vt:lpstr>Eucharist and Confession</vt:lpstr>
      <vt:lpstr>Marriage</vt:lpstr>
      <vt:lpstr>Overcoming sin</vt:lpstr>
      <vt:lpstr>In Giving we Receive</vt:lpstr>
      <vt:lpstr>Avoid Bad ideas</vt:lpstr>
      <vt:lpstr>Being Catholic will help the world</vt:lpstr>
      <vt:lpstr>Best ideas came from God</vt:lpstr>
      <vt:lpstr>OCIA</vt:lpstr>
      <vt:lpstr>Process for becoming Catholic</vt:lpstr>
      <vt:lpstr>Conclusion</vt:lpstr>
      <vt:lpstr>Conclusion</vt:lpstr>
      <vt:lpstr>Homework</vt:lpstr>
      <vt:lpstr>Additional Information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Crawford, Wendy</dc:creator>
  <cp:lastModifiedBy>Ken Crawford</cp:lastModifiedBy>
  <cp:revision>161</cp:revision>
  <dcterms:created xsi:type="dcterms:W3CDTF">2019-09-26T23:10:15Z</dcterms:created>
  <dcterms:modified xsi:type="dcterms:W3CDTF">2026-04-29T17:39:58Z</dcterms:modified>
</cp:coreProperties>
</file>